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2" autoAdjust="0"/>
    <p:restoredTop sz="94660"/>
  </p:normalViewPr>
  <p:slideViewPr>
    <p:cSldViewPr showGuides="1">
      <p:cViewPr>
        <p:scale>
          <a:sx n="100" d="100"/>
          <a:sy n="100" d="100"/>
        </p:scale>
        <p:origin x="-177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FBECD-B6D8-464A-835E-9AC51187BB12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0A9E3-A1C5-4E5D-B17A-20C3D639E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E6045-8754-493A-BE42-56B1BF15F823}" type="slidenum">
              <a:rPr lang="ru-RU" smtClean="0"/>
              <a:pPr/>
              <a:t>88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90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90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91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91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8C99FCC-887B-42C4-A5BA-2A7DCF1683D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34.xml"/><Relationship Id="rId39" Type="http://schemas.openxmlformats.org/officeDocument/2006/relationships/slide" Target="slide52.xml"/><Relationship Id="rId21" Type="http://schemas.openxmlformats.org/officeDocument/2006/relationships/slide" Target="slide22.xml"/><Relationship Id="rId34" Type="http://schemas.openxmlformats.org/officeDocument/2006/relationships/slide" Target="slide47.xml"/><Relationship Id="rId42" Type="http://schemas.openxmlformats.org/officeDocument/2006/relationships/slide" Target="slide56.xml"/><Relationship Id="rId47" Type="http://schemas.openxmlformats.org/officeDocument/2006/relationships/slide" Target="slide61.xml"/><Relationship Id="rId50" Type="http://schemas.openxmlformats.org/officeDocument/2006/relationships/slide" Target="slide65.xml"/><Relationship Id="rId55" Type="http://schemas.openxmlformats.org/officeDocument/2006/relationships/slide" Target="slide72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7.xml"/><Relationship Id="rId41" Type="http://schemas.openxmlformats.org/officeDocument/2006/relationships/slide" Target="slide54.xml"/><Relationship Id="rId54" Type="http://schemas.openxmlformats.org/officeDocument/2006/relationships/slide" Target="slide7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24" Type="http://schemas.openxmlformats.org/officeDocument/2006/relationships/slide" Target="slide32.xml"/><Relationship Id="rId32" Type="http://schemas.openxmlformats.org/officeDocument/2006/relationships/slide" Target="slide44.xml"/><Relationship Id="rId37" Type="http://schemas.openxmlformats.org/officeDocument/2006/relationships/slide" Target="slide50.xml"/><Relationship Id="rId40" Type="http://schemas.openxmlformats.org/officeDocument/2006/relationships/slide" Target="slide53.xml"/><Relationship Id="rId45" Type="http://schemas.openxmlformats.org/officeDocument/2006/relationships/slide" Target="slide59.xml"/><Relationship Id="rId53" Type="http://schemas.openxmlformats.org/officeDocument/2006/relationships/slide" Target="slide68.xml"/><Relationship Id="rId58" Type="http://schemas.openxmlformats.org/officeDocument/2006/relationships/slide" Target="slide76.xml"/><Relationship Id="rId5" Type="http://schemas.openxmlformats.org/officeDocument/2006/relationships/slide" Target="slide4.xml"/><Relationship Id="rId15" Type="http://schemas.openxmlformats.org/officeDocument/2006/relationships/slide" Target="slide16.xml"/><Relationship Id="rId23" Type="http://schemas.openxmlformats.org/officeDocument/2006/relationships/slide" Target="slide31.xml"/><Relationship Id="rId28" Type="http://schemas.openxmlformats.org/officeDocument/2006/relationships/slide" Target="slide36.xml"/><Relationship Id="rId36" Type="http://schemas.openxmlformats.org/officeDocument/2006/relationships/slide" Target="slide49.xml"/><Relationship Id="rId49" Type="http://schemas.openxmlformats.org/officeDocument/2006/relationships/slide" Target="slide64.xml"/><Relationship Id="rId57" Type="http://schemas.openxmlformats.org/officeDocument/2006/relationships/slide" Target="slide75.xml"/><Relationship Id="rId61" Type="http://schemas.openxmlformats.org/officeDocument/2006/relationships/slide" Target="slide8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43.xml"/><Relationship Id="rId44" Type="http://schemas.openxmlformats.org/officeDocument/2006/relationships/slide" Target="slide58.xml"/><Relationship Id="rId52" Type="http://schemas.openxmlformats.org/officeDocument/2006/relationships/slide" Target="slide67.xml"/><Relationship Id="rId60" Type="http://schemas.openxmlformats.org/officeDocument/2006/relationships/slide" Target="slide86.xml"/><Relationship Id="rId4" Type="http://schemas.openxmlformats.org/officeDocument/2006/relationships/slide" Target="slide88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35.xml"/><Relationship Id="rId30" Type="http://schemas.openxmlformats.org/officeDocument/2006/relationships/slide" Target="slide42.xml"/><Relationship Id="rId35" Type="http://schemas.openxmlformats.org/officeDocument/2006/relationships/slide" Target="slide48.xml"/><Relationship Id="rId43" Type="http://schemas.openxmlformats.org/officeDocument/2006/relationships/slide" Target="slide57.xml"/><Relationship Id="rId48" Type="http://schemas.openxmlformats.org/officeDocument/2006/relationships/slide" Target="slide63.xml"/><Relationship Id="rId56" Type="http://schemas.openxmlformats.org/officeDocument/2006/relationships/slide" Target="slide73.xml"/><Relationship Id="rId8" Type="http://schemas.openxmlformats.org/officeDocument/2006/relationships/slide" Target="slide9.xml"/><Relationship Id="rId51" Type="http://schemas.openxmlformats.org/officeDocument/2006/relationships/slide" Target="slide66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33.xml"/><Relationship Id="rId33" Type="http://schemas.openxmlformats.org/officeDocument/2006/relationships/slide" Target="slide46.xml"/><Relationship Id="rId38" Type="http://schemas.openxmlformats.org/officeDocument/2006/relationships/slide" Target="slide51.xml"/><Relationship Id="rId46" Type="http://schemas.openxmlformats.org/officeDocument/2006/relationships/slide" Target="slide60.xml"/><Relationship Id="rId59" Type="http://schemas.openxmlformats.org/officeDocument/2006/relationships/slide" Target="slide8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Апрель 2014 </a:t>
            </a:r>
          </a:p>
          <a:p>
            <a:r>
              <a:rPr lang="ru-RU" smtClean="0">
                <a:solidFill>
                  <a:srgbClr val="E02A8F"/>
                </a:solidFill>
              </a:rPr>
              <a:t>Екатеринбург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88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de-DE" sz="1000" dirty="0" smtClean="0">
                <a:solidFill>
                  <a:srgbClr val="292929"/>
                </a:solidFill>
                <a:hlinkClick r:id="rId5" action="ppaction://hlinksldjump"/>
              </a:rPr>
              <a:t>66.ru (66.ru, Rabota66.ru, Ekabu.ru) 	4</a:t>
            </a:r>
            <a:endParaRPr lang="de-DE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Aif.ru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Avito.ru 	6­8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Baby.ru 	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Babyblog.ru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Banki.ru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Echomsk.ru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Gismeteo.ru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3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),                                                  Youtube.com)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Imhonet.ru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Irr.ru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Itar-tass.com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Ivi.ru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Kinopoisk.ru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Look At Media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0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M24.ru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2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 Group 	23­30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Megogo.net 	31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Mk.ru 	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News Media (Rusnovosti.ru,                                                  Lifenews.ru, Izvestia.ru) 	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	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Planeta-online.tv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Playground.ru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9" action="ppaction://hlinksldjump"/>
              </a:rPr>
              <a:t>Rambler&amp;Co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 	37­41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Relevant Media (Kakprosto.ru)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Rg.ru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2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 	44­45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Sport-express.ru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Sports.ru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Translate.ru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Tvc.ru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Tvigle.ru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8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 	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Web Prime Group 	52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Zoomby.ru 	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1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Vesti.ru,                                                  Sportbox.ru) 	54­55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2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42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42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42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42" action="ppaction://hlinksldjump"/>
              </a:rPr>
              <a:t>) 	56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3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Axel Springer Russia (Forbes.ru)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4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44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 Media (E1.ru,                                                  Ngs.ru) 	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5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45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 Independent Media (Vedomosti.ru, Cosmo.ru) 	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6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46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46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Kommersant.ru) 	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7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47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47" action="ppaction://hlinksldjump"/>
              </a:rPr>
              <a:t>) 61­62</a:t>
            </a:r>
            <a:r>
              <a:rPr lang="ru-RU" sz="1000" dirty="0" smtClean="0">
                <a:solidFill>
                  <a:srgbClr val="292929"/>
                </a:solidFill>
              </a:rPr>
              <a:t>	</a:t>
            </a: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8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Woman.ru)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Expert.ru)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Interfax.ru) 	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Корпорация Гуру 	66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Объединенная редакция </a:t>
            </a:r>
            <a:r>
              <a:rPr lang="ru-RU" sz="1000" dirty="0" err="1" smtClean="0">
                <a:solidFill>
                  <a:srgbClr val="292929"/>
                </a:solidFill>
                <a:hlinkClick r:id="rId52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 (</a:t>
            </a:r>
            <a:r>
              <a:rPr lang="ru-RU" sz="1000" dirty="0" err="1" smtClean="0">
                <a:solidFill>
                  <a:srgbClr val="292929"/>
                </a:solidFill>
                <a:hlinkClick r:id="rId52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) 	67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tv.ru) 	68­69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РБК 	70­71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Ria.ru, Inosmi.ru) 	72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 	73­74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57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Tnt-online.ru)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58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 	76­80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59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 	82­85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0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1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 	87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В аудиторию холдинга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Group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(30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проектов),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Апрель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Planeta-online не включены в расчёт аудитории Planeta-online.tv.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Rambler&amp;Co
(21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50468"/>
            <a:ext cx="777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Rambler&amp;Co,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9807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16684"/>
                <a:gridCol w="131668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50468"/>
            <a:ext cx="777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 </a:t>
            </a:r>
            <a:r>
              <a:rPr lang="ru-RU" dirty="0" err="1" smtClean="0"/>
              <a:t>Rambler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0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4000"/>
                <a:gridCol w="1224000"/>
                <a:gridCol w="1224000"/>
                <a:gridCol w="1224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66.ru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2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66.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Rabota66.ru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Ekabu.ru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66.ru входят проекты: 66.ru, Ekabu.ru, Rabota66.ru.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012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холдинга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Relevant Media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Relevant Media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Kakprosto.ru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Relevant Media входят проекты:  Justlady.ru, Kakprosto.ru, Pinme.ru.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Vestifinance.ru, Strana.ru.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</a:t>
            </a:r>
            <a:r>
              <a:rPr lang="en-US" smtClean="0"/>
              <a:t>Axel Springer Russia</a:t>
            </a:r>
            <a:br>
              <a:rPr lang="en-US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</a:t>
            </a:r>
            <a:r>
              <a:rPr lang="en-US" smtClean="0"/>
              <a:t>Hearst Shkulev Media</a:t>
            </a:r>
            <a:br>
              <a:rPr lang="en-US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3383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входят проекты: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Inopressa.ru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Newsmsk.ru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Superstyle.ru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Zagolovki.ru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2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(13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Проекты Ролики Smotri, Loveplanet // Партнеры сайта не включены в расчет аудитории холдинга РБК.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Inosmi.ru, Ria.ru, Riarealty.ru, Rsport.ru, Inmsk.ru, Mn.ru, 1prime.ru.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Videomore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(30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Апрель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311588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Mediatoday входят рекламные сети: VideoClick, Videoroll, VideoInteractive, Otclick.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89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Апрель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Екатеринбург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846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Апреле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1 274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90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91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екатеринбуржцев в возрасте 12-64 зашли на страницы Х хотя бы 1 раз за апрель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Екатеринбурга 12-64 года хотя бы один раз за апрель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апреле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апреле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2.3% от населения Екатеринбурга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 0.5% от населения Екатеринбурга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апреле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4572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Апреле 2014, Екатеринбург,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28</TotalTime>
  <Words>10888</Words>
  <Application>Microsoft Office PowerPoint</Application>
  <PresentationFormat>Экран (4:3)</PresentationFormat>
  <Paragraphs>3764</Paragraphs>
  <Slides>93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93</vt:i4>
      </vt:variant>
    </vt:vector>
  </HeadingPairs>
  <TitlesOfParts>
    <vt:vector size="94" baseType="lpstr">
      <vt:lpstr>Web Index Report Theme</vt:lpstr>
      <vt:lpstr>TNS Web Index: Аудитория интернет-проектов</vt:lpstr>
      <vt:lpstr>Слайд 2</vt:lpstr>
      <vt:lpstr>Аудитория интернет-проектов  Апрель 2014 </vt:lpstr>
      <vt:lpstr>Аудитория проектов холдинга 66.ru Апрель 2014, Екатеринбург, 12-64 лет</vt:lpstr>
      <vt:lpstr>Аудитория Aif.ru Апрель 2014, Екатеринбург, 12-64 лет</vt:lpstr>
      <vt:lpstr>Аудитория Avito.ru Апрель 2014, Екатеринбург, 12-64 лет</vt:lpstr>
      <vt:lpstr>Аудитория Avito.ru Апрель 2014, Екатеринбург, 12-64 лет</vt:lpstr>
      <vt:lpstr>Аудитория Avito.ru Апрель 2014, Екатеринбург, 12-64 лет</vt:lpstr>
      <vt:lpstr>Аудитория Baby.ru Апрель 2014, Екатеринбург, 12-64 лет</vt:lpstr>
      <vt:lpstr>Аудитория Babyblog.ru Апрель 2014, Екатеринбург, 12-64 лет</vt:lpstr>
      <vt:lpstr>Аудитория Banki.ru Апрель 2014, Екатеринбург, 12-64 лет</vt:lpstr>
      <vt:lpstr>Аудитория Echomsk.ru Апрель 2014, Екатеринбург, 12-64 лет</vt:lpstr>
      <vt:lpstr>Аудитория Gismeteo.ru Апрель 2014, Екатеринбург, 12-64 лет</vt:lpstr>
      <vt:lpstr>Аудитория Google Sites** Апрель 2014, Екатеринбург, 12-64 лет</vt:lpstr>
      <vt:lpstr>Аудитория Imhonet.ru Апрель 2014, Екатеринбург, 12-64 лет</vt:lpstr>
      <vt:lpstr>Аудитория Irr.ru Апрель 2014, Екатеринбург, 12-64 лет</vt:lpstr>
      <vt:lpstr>Аудитория Itar-tass.com Апрель 2014, Екатеринбург, 12-64 лет</vt:lpstr>
      <vt:lpstr>Аудитория Ivi.ru Апрель 2014, Екатеринбург, 12-64 лет</vt:lpstr>
      <vt:lpstr>Аудитория Kinopoisk.ru Апрель 2014, Екатеринбург, 12-64 лет</vt:lpstr>
      <vt:lpstr>Аудитория Look At Media Апрель 2014, Екатеринбург, 12-64 лет</vt:lpstr>
      <vt:lpstr>Аудитория Lostfilm Апрель 2014, Екатеринбург, 12-64 лет</vt:lpstr>
      <vt:lpstr>Аудитория M24.ru Апрель 2014, Екатеринбург, 12-64 лет</vt:lpstr>
      <vt:lpstr>Аудитория холдинга Mail.Ru Group Апрель 2014, Екатеринбург, 12-64 лет</vt:lpstr>
      <vt:lpstr>Аудитория Mail.ru Апрель 2014, Екатеринбург, 12-64 лет</vt:lpstr>
      <vt:lpstr>Аудитория Mail.ru Апрель 2014, Екатеринбург, 12-64 лет</vt:lpstr>
      <vt:lpstr>Аудитория Mail.ru Апрель 2014, Екатеринбург, 12-64 лет</vt:lpstr>
      <vt:lpstr>Аудитория Mail.ru Апрель 2014, Екатеринбург, 12-64 лет</vt:lpstr>
      <vt:lpstr>Аудитория Mail.ru Апрель 2014, Екатеринбург, 12-64 лет</vt:lpstr>
      <vt:lpstr>Аудитория проекта Мой мир портала Mail.ru Апрель 2014, Екатеринбург, 12-64 лет</vt:lpstr>
      <vt:lpstr>Аудитория Odnoklassniki.ru Апрель 2014, Екатеринбург, 12-64 лет</vt:lpstr>
      <vt:lpstr>Аудитория Megogo.net Апрель 2014, Екатеринбург, 12-64 лет</vt:lpstr>
      <vt:lpstr>Аудитория Mk.ru Апрель 2014, Екатеринбург, 12-64 лет</vt:lpstr>
      <vt:lpstr>Аудитория News Media Апрель 2014, Екатеринбург, 12-64 лет</vt:lpstr>
      <vt:lpstr>Аудитория Pladform Апрель 2014, Екатеринбург, 12-64 лет</vt:lpstr>
      <vt:lpstr>Аудитория Planeta-online.tv Апрель 2014, Екатеринбург, 12-64 лет</vt:lpstr>
      <vt:lpstr>Аудитория Playground.ru Апрель 2014, Екатеринбург, 12-64 лет</vt:lpstr>
      <vt:lpstr>Аудитория холдинга Rambler&amp;Co Апрель 2014, Екатеринбург, 12-64 лет</vt:lpstr>
      <vt:lpstr>Аудитория холдинга Rambler&amp;Co Апрель 2014, Екатеринбург, 12-64 лет</vt:lpstr>
      <vt:lpstr>Аудитория проектов Rambler Апрель 2014, Екатеринбург, 12-64 лет</vt:lpstr>
      <vt:lpstr>Аудитория LiveJournal.com Апрель 2014, Екатеринбург, 12-64 лет</vt:lpstr>
      <vt:lpstr>Аудитория Lenta.ru Апрель 2014, Екатеринбург, 12-64 лет</vt:lpstr>
      <vt:lpstr>Аудитория Relevant Media Апрель 2014, Екатеринбург, 12-64 лет</vt:lpstr>
      <vt:lpstr>Аудитория Rg.ru Апрель 2014, Екатеринбург, 12-64 лет</vt:lpstr>
      <vt:lpstr>Аудитория Rutube Апрель 2014, Екатеринбург, 12-64 лет</vt:lpstr>
      <vt:lpstr>Аудитория Роликов Rutube Апрель 2014, Екатеринбург, 12-64 лет</vt:lpstr>
      <vt:lpstr>Аудитория Sport-express.ru Апрель 2014, Екатеринбург, 12-64 лет</vt:lpstr>
      <vt:lpstr>Аудитория Sports.ru Апрель 2014, Екатеринбург, 12-64 лет</vt:lpstr>
      <vt:lpstr>Аудитория Translate.ru Апрель 2014, Екатеринбург, 12-64 лет</vt:lpstr>
      <vt:lpstr>Аудитория Tvc.ru Апрель 2014, Екатеринбург, 12-64 лет</vt:lpstr>
      <vt:lpstr>Аудитория Роликов Tvigle Апрель 2014, Екатеринбург, 12-64 лет</vt:lpstr>
      <vt:lpstr>Аудитория Wamba Апрель 2014, Екатеринбург, 12-64 лет</vt:lpstr>
      <vt:lpstr>Аудитория Web Prime Group Апрель 2014, Екатеринбург, 12-64 лет</vt:lpstr>
      <vt:lpstr>Аудитория Zoomby.ru Апрель 2014, Екатеринбург, 12-64 лет</vt:lpstr>
      <vt:lpstr>Аудитория ВГТРК Апрель 2014, Екатеринбург, 12-64 лет</vt:lpstr>
      <vt:lpstr>Аудитория Vesti.ru Апрель 2014, Екатеринбург, 12-64 лет</vt:lpstr>
      <vt:lpstr>Аудитория холдинга
Дождь, Слон и Большой город Апрель 2014, Екатеринбург, 12-64 лет</vt:lpstr>
      <vt:lpstr>Аудитория ИД Axel Springer Russia Апрель 2014, Екатеринбург, 12-64 лет</vt:lpstr>
      <vt:lpstr>Аудитория ИД Hearst Shkulev Media Апрель 2014, Екатеринбург, 12-64 лет</vt:lpstr>
      <vt:lpstr>Аудитория проектов ИД Sanoma Independent Media Апрель 2014, Екатеринбург, 12-64 лет</vt:lpstr>
      <vt:lpstr>Аудитория ИД КоммерсантЪ Апрель 2014, Екатеринбург, 12-64 лет</vt:lpstr>
      <vt:lpstr>Аудитория проектов ИД Комсомольская Правда Апрель 2014, Екатеринбург, 12-64 лет</vt:lpstr>
      <vt:lpstr>Аудитория Kp.ru Апрель 2014, Екатеринбург, 12-64 лет</vt:lpstr>
      <vt:lpstr>Аудитория ИД "ТОП-50" Апрель 2014, Екатеринбург, 12-64 лет</vt:lpstr>
      <vt:lpstr>Аудитория ИД Эксперт Апрель 2014, Екатеринбург, 12-64 лет</vt:lpstr>
      <vt:lpstr>Аудитория Интерфакс Апрель 2014, Екатеринбург, 12-64 лет</vt:lpstr>
      <vt:lpstr>Аудитория проектов Корпорации Гуру Апрель 2014, Екатеринбург, 12-64 лет</vt:lpstr>
      <vt:lpstr>Аудитория проектов объединенной
редакции Newsru.com Апрель 2014, Екатеринбург, 12-64 лет</vt:lpstr>
      <vt:lpstr>Аудитория холдинга Первый канал Апрель 2014, Екатеринбург, 12-64 лет</vt:lpstr>
      <vt:lpstr>Аудитория 1tv.ru Апрель 2014, Екатеринбург, 12-64 лет</vt:lpstr>
      <vt:lpstr>Аудитория проектов холдинга РБК Апрель 2014, Екатеринбург, 12-64 лет</vt:lpstr>
      <vt:lpstr>Аудитория Rbc.ru холдинга РБК Апрель 2014, Екатеринбург, 12-64 лет</vt:lpstr>
      <vt:lpstr>Аудитория РИА Новости Апрель 2014, Екатеринбург, 12-64 лет</vt:lpstr>
      <vt:lpstr>Аудитория проектов СТС Медиа Апрель 2014, Екатеринбург, 12-64 лет</vt:lpstr>
      <vt:lpstr>Аудитория Videomore Апрель 2014, Екатеринбург, 12-64 лет</vt:lpstr>
      <vt:lpstr>Аудитория проектов ТНТ-Телесеть Апрель 2014, Екатеринбург, 12-64 лет</vt:lpstr>
      <vt:lpstr>Аудитория проектов Яндекса Апрель 2014, Екатеринбург, 12-64 лет</vt:lpstr>
      <vt:lpstr>Аудитория проектов Яндекса Апрель 2014, Екатеринбург, 12-64 лет</vt:lpstr>
      <vt:lpstr>Аудитория проектов Яндекса Апрель 2014, Екатеринбург, 12-64 лет</vt:lpstr>
      <vt:lpstr>Аудитория проектов Яндекса Апрель 2014, Екатеринбург, 12-64 лет</vt:lpstr>
      <vt:lpstr>Аудитория проектов Яндекса Апрель 2014, Екатеринбург, 12-64 лет</vt:lpstr>
      <vt:lpstr>Аудитория рекламных сетей 
Апрель 2014</vt:lpstr>
      <vt:lpstr>Аудитория Mediatoday Апрель 2014, Екатеринбург, 12-64 лет</vt:lpstr>
      <vt:lpstr>Аудитория VideoClick Апрель 2014, Екатеринбург, 12-64 лет</vt:lpstr>
      <vt:lpstr>Аудитория VideoInteractive Апрель 2014, Екатеринбург, 12-64 лет</vt:lpstr>
      <vt:lpstr>Аудитория Otclick Апрель 2014, Екатеринбург, 12-64 лет</vt:lpstr>
      <vt:lpstr>Аудитория Soloway Апрель 2014, Екатеринбург, 12-64 лет</vt:lpstr>
      <vt:lpstr>Аудитория Vitpc Апрель 2014, Екатеринбург, 12-64 лет</vt:lpstr>
      <vt:lpstr>Описание исследования</vt:lpstr>
      <vt:lpstr>TNS Web Index:  Общая структура проекта</vt:lpstr>
      <vt:lpstr>On-line панель:  Основные параметры. Екатеринбург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12</cp:revision>
  <dcterms:created xsi:type="dcterms:W3CDTF">2014-05-21T11:15:42Z</dcterms:created>
  <dcterms:modified xsi:type="dcterms:W3CDTF">2014-05-21T15:01:20Z</dcterms:modified>
</cp:coreProperties>
</file>